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Override5.xml" ContentType="application/vnd.openxmlformats-officedocument.themeOverride+xml"/>
  <Override PartName="/ppt/theme/themeOverride6.xml" ContentType="application/vnd.openxmlformats-officedocument.themeOverrid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Override PartName="/ppt/theme/themeOverride3.xml" ContentType="application/vnd.openxmlformats-officedocument.themeOverride+xml"/>
  <Override PartName="/ppt/theme/themeOverride4.xml" ContentType="application/vnd.openxmlformats-officedocument.themeOverrid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ink/ink3.xml" ContentType="application/inkml+xml"/>
  <Override PartName="/ppt/ink/ink4.xml" ContentType="application/inkml+xml"/>
  <Override PartName="/ppt/tableStyles.xml" ContentType="application/vnd.openxmlformats-officedocument.presentationml.tableStyles+xml"/>
  <Override PartName="/ppt/slideLayouts/slideLayout11.xml" ContentType="application/vnd.openxmlformats-officedocument.presentationml.slideLayout+xml"/>
  <Override PartName="/ppt/ink/ink1.xml" ContentType="application/inkml+xml"/>
  <Override PartName="/ppt/ink/ink2.xml" ContentType="application/inkml+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9"/>
  </p:notesMasterIdLst>
  <p:sldIdLst>
    <p:sldId id="257" r:id="rId2"/>
    <p:sldId id="265" r:id="rId3"/>
    <p:sldId id="266" r:id="rId4"/>
    <p:sldId id="267" r:id="rId5"/>
    <p:sldId id="268" r:id="rId6"/>
    <p:sldId id="269" r:id="rId7"/>
    <p:sldId id="270"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7" d="100"/>
          <a:sy n="77" d="100"/>
        </p:scale>
        <p:origin x="-109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ink/ink1.xml><?xml version="1.0" encoding="utf-8"?>
<inkml:ink xmlns:inkml="http://www.w3.org/2003/InkML">
  <inkml:definitions>
    <inkml:context xml:id="ctx0">
      <inkml:inkSource xml:id="inkSrc0">
        <inkml:traceFormat>
          <inkml:channel name="X" type="integer" max="1920" units="in"/>
          <inkml:channel name="Y" type="integer" max="1080" units="in"/>
        </inkml:traceFormat>
        <inkml:channelProperties>
          <inkml:channelProperty channel="X" name="resolution" value="102.4" units="1/in"/>
          <inkml:channelProperty channel="Y" name="resolution" value="102.27274" units="1/in"/>
        </inkml:channelProperties>
      </inkml:inkSource>
      <inkml:timestamp xml:id="ts0" timeString="2018-07-18T10:19:29.479"/>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0 0</inkml:trace>
</inkml:ink>
</file>

<file path=ppt/ink/ink2.xml><?xml version="1.0" encoding="utf-8"?>
<inkml:ink xmlns:inkml="http://www.w3.org/2003/InkML">
  <inkml:definitions>
    <inkml:context xml:id="ctx0">
      <inkml:inkSource xml:id="inkSrc0">
        <inkml:traceFormat>
          <inkml:channel name="X" type="integer" max="1920" units="in"/>
          <inkml:channel name="Y" type="integer" max="1080" units="in"/>
        </inkml:traceFormat>
        <inkml:channelProperties>
          <inkml:channelProperty channel="X" name="resolution" value="102.4" units="1/in"/>
          <inkml:channelProperty channel="Y" name="resolution" value="102.27274" units="1/in"/>
        </inkml:channelProperties>
      </inkml:inkSource>
      <inkml:timestamp xml:id="ts0" timeString="2018-07-18T10:28:43.638"/>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0 480,'0'0,"0"0,0 0,0 0,0 0,0 0,0 0,0 0,0 0,0 0,0 0,0 0,0 0,0 0,0 0</inkml:trace>
  <inkml:trace contextRef="#ctx0" brushRef="#br0" timeOffset="1002">1190 0,'0'0,"0"0,0 0,0 0,0 0,0 0,0 0,0 0,0 0,0 0</inkml:trace>
</inkml:ink>
</file>

<file path=ppt/ink/ink3.xml><?xml version="1.0" encoding="utf-8"?>
<inkml:ink xmlns:inkml="http://www.w3.org/2003/InkML">
  <inkml:definitions>
    <inkml:context xml:id="ctx0">
      <inkml:inkSource xml:id="inkSrc0">
        <inkml:traceFormat>
          <inkml:channel name="X" type="integer" max="1920" units="in"/>
          <inkml:channel name="Y" type="integer" max="1080" units="in"/>
        </inkml:traceFormat>
        <inkml:channelProperties>
          <inkml:channelProperty channel="X" name="resolution" value="102.4" units="1/in"/>
          <inkml:channelProperty channel="Y" name="resolution" value="102.27274" units="1/in"/>
        </inkml:channelProperties>
      </inkml:inkSource>
      <inkml:timestamp xml:id="ts0" timeString="2018-07-18T10:55:58.286"/>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10093 638,'0'0,"0"0,0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inkml:trace>
  <inkml:trace contextRef="#ctx0" brushRef="#br0" timeOffset="35225">0 105,'0'0,"0"0,0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inkml:trace>
  <inkml:trace contextRef="#ctx0" brushRef="#br0" timeOffset="36728">119 0,'0'0,"0"0,0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0,0 0</inkml:trace>
</inkml:ink>
</file>

<file path=ppt/ink/ink4.xml><?xml version="1.0" encoding="utf-8"?>
<inkml:ink xmlns:inkml="http://www.w3.org/2003/InkML">
  <inkml:definitions>
    <inkml:context xml:id="ctx0">
      <inkml:inkSource xml:id="inkSrc0">
        <inkml:traceFormat>
          <inkml:channel name="X" type="integer" max="1366" units="cm"/>
          <inkml:channel name="Y" type="integer" max="768" units="cm"/>
        </inkml:traceFormat>
        <inkml:channelProperties>
          <inkml:channelProperty channel="X" name="resolution" value="28.34025" units="1/cm"/>
          <inkml:channelProperty channel="Y" name="resolution" value="28.33948" units="1/cm"/>
        </inkml:channelProperties>
      </inkml:inkSource>
      <inkml:timestamp xml:id="ts0" timeString="2018-07-18T11:10:29.799"/>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4DBEDCE-6779-4402-8FD8-F5967C95180E}" type="datetimeFigureOut">
              <a:rPr lang="en-US" smtClean="0"/>
              <a:pPr/>
              <a:t>3/27/2020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605DF34-DD40-4E7B-9FBB-7603670FF225}" type="slidenum">
              <a:rPr lang="en-US" smtClean="0"/>
              <a:pPr/>
              <a:t>‹#›</a:t>
            </a:fld>
            <a:endParaRPr lang="en-US"/>
          </a:p>
        </p:txBody>
      </p:sp>
    </p:spTree>
    <p:extLst>
      <p:ext uri="{BB962C8B-B14F-4D97-AF65-F5344CB8AC3E}">
        <p14:creationId xmlns:p14="http://schemas.microsoft.com/office/powerpoint/2010/main" xmlns="" val="236099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4</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5</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6</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7</a:t>
            </a:fld>
            <a:endParaRPr lang="en-US"/>
          </a:p>
        </p:txBody>
      </p:sp>
    </p:spTree>
    <p:extLst>
      <p:ext uri="{BB962C8B-B14F-4D97-AF65-F5344CB8AC3E}">
        <p14:creationId xmlns:p14="http://schemas.microsoft.com/office/powerpoint/2010/main" xmlns="" val="35767822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8548C2B-ACB3-442F-A029-B79150ADC754}"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3881059248"/>
      </p:ext>
    </p:extLst>
  </p:cSld>
  <p:clrMapOvr>
    <a:masterClrMapping/>
  </p:clrMapOvr>
  <p:transition>
    <p:pu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93F4A91-1300-492B-A8EA-ED282FE668E6}"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3072421918"/>
      </p:ext>
    </p:extLst>
  </p:cSld>
  <p:clrMapOvr>
    <a:masterClrMapping/>
  </p:clrMapOvr>
  <p:transition>
    <p:pu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D19A4F8-7B51-4A28-946B-C3E258076A13}"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2498759921"/>
      </p:ext>
    </p:extLst>
  </p:cSld>
  <p:clrMapOvr>
    <a:masterClrMapping/>
  </p:clrMapOvr>
  <p:transition>
    <p:pu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3DB5C5-31B5-4875-B572-616A9E4E642C}"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pic>
        <p:nvPicPr>
          <p:cNvPr id="7" name="Picture 6" descr="300px-COMSATS_Logo.svg.png"/>
          <p:cNvPicPr>
            <a:picLocks noChangeAspect="1"/>
          </p:cNvPicPr>
          <p:nvPr/>
        </p:nvPicPr>
        <p:blipFill>
          <a:blip r:embed="rId2" cstate="print"/>
          <a:stretch>
            <a:fillRect/>
          </a:stretch>
        </p:blipFill>
        <p:spPr>
          <a:xfrm>
            <a:off x="7922419" y="736201"/>
            <a:ext cx="584679" cy="584679"/>
          </a:xfrm>
          <a:prstGeom prst="rect">
            <a:avLst/>
          </a:prstGeom>
        </p:spPr>
      </p:pic>
      <p:pic>
        <p:nvPicPr>
          <p:cNvPr id="8" name="Picture 7" descr="300px-COMSATS_Logo.svg.png">
            <a:extLst>
              <a:ext uri="{FF2B5EF4-FFF2-40B4-BE49-F238E27FC236}">
                <a16:creationId xmlns:a16="http://schemas.microsoft.com/office/drawing/2014/main" xmlns="" id="{BF52D5DC-7817-4B52-96CC-FFC9363A3020}"/>
              </a:ext>
            </a:extLst>
          </p:cNvPr>
          <p:cNvPicPr>
            <a:picLocks noChangeAspect="1"/>
          </p:cNvPicPr>
          <p:nvPr/>
        </p:nvPicPr>
        <p:blipFill>
          <a:blip r:embed="rId2" cstate="print"/>
          <a:stretch>
            <a:fillRect/>
          </a:stretch>
        </p:blipFill>
        <p:spPr>
          <a:xfrm>
            <a:off x="7922419" y="736201"/>
            <a:ext cx="584679" cy="584679"/>
          </a:xfrm>
          <a:prstGeom prst="rect">
            <a:avLst/>
          </a:prstGeom>
        </p:spPr>
      </p:pic>
    </p:spTree>
    <p:extLst>
      <p:ext uri="{BB962C8B-B14F-4D97-AF65-F5344CB8AC3E}">
        <p14:creationId xmlns:p14="http://schemas.microsoft.com/office/powerpoint/2010/main" xmlns="" val="2609063604"/>
      </p:ext>
    </p:extLst>
  </p:cSld>
  <p:clrMapOvr>
    <a:masterClrMapping/>
  </p:clrMapOvr>
  <p:transition>
    <p:pu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4500" b="0"/>
            </a:lvl1pPr>
          </a:lstStyle>
          <a:p>
            <a:r>
              <a:rPr lang="en-US"/>
              <a:t>Click to edit Master title style</a:t>
            </a:r>
            <a:endParaRPr lang="en-US" dirty="0"/>
          </a:p>
        </p:txBody>
      </p:sp>
      <p:sp>
        <p:nvSpPr>
          <p:cNvPr id="3" name="Text Placeholder 2"/>
          <p:cNvSpPr>
            <a:spLocks noGrp="1"/>
          </p:cNvSpPr>
          <p:nvPr>
            <p:ph type="body" idx="1"/>
          </p:nvPr>
        </p:nvSpPr>
        <p:spPr>
          <a:xfrm>
            <a:off x="623888" y="4552634"/>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95D96CC-9CE3-43E7-80B4-21BCEE326505}"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2517502124"/>
      </p:ext>
    </p:extLst>
  </p:cSld>
  <p:clrMapOvr>
    <a:masterClrMapping/>
  </p:clrMapOvr>
  <p:transition>
    <p:pu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20C0AA4-DBEA-4917-934C-0FA5ECC61F4A}"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p:nvPicPr>
        <p:blipFill>
          <a:blip r:embed="rId2" cstate="print"/>
          <a:stretch>
            <a:fillRect/>
          </a:stretch>
        </p:blipFill>
        <p:spPr>
          <a:xfrm>
            <a:off x="7930671" y="736201"/>
            <a:ext cx="584679" cy="584679"/>
          </a:xfrm>
          <a:prstGeom prst="rect">
            <a:avLst/>
          </a:prstGeom>
        </p:spPr>
      </p:pic>
      <p:pic>
        <p:nvPicPr>
          <p:cNvPr id="9" name="Picture 8" descr="300px-COMSATS_Logo.svg.png">
            <a:extLst>
              <a:ext uri="{FF2B5EF4-FFF2-40B4-BE49-F238E27FC236}">
                <a16:creationId xmlns:a16="http://schemas.microsoft.com/office/drawing/2014/main" xmlns="" id="{7BE5DB43-BA15-477F-8B0D-BE1B773E778D}"/>
              </a:ext>
            </a:extLst>
          </p:cNvPr>
          <p:cNvPicPr>
            <a:picLocks noChangeAspect="1"/>
          </p:cNvPicPr>
          <p:nvPr/>
        </p:nvPicPr>
        <p:blipFill>
          <a:blip r:embed="rId2" cstate="print"/>
          <a:stretch>
            <a:fillRect/>
          </a:stretch>
        </p:blipFill>
        <p:spPr>
          <a:xfrm>
            <a:off x="7930671" y="736201"/>
            <a:ext cx="584679" cy="584679"/>
          </a:xfrm>
          <a:prstGeom prst="rect">
            <a:avLst/>
          </a:prstGeom>
        </p:spPr>
      </p:pic>
    </p:spTree>
    <p:extLst>
      <p:ext uri="{BB962C8B-B14F-4D97-AF65-F5344CB8AC3E}">
        <p14:creationId xmlns:p14="http://schemas.microsoft.com/office/powerpoint/2010/main" xmlns="" val="3501170372"/>
      </p:ext>
    </p:extLst>
  </p:cSld>
  <p:clrMapOvr>
    <a:masterClrMapping/>
  </p:clrMapOvr>
  <p:transition>
    <p:pu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33845" y="2507551"/>
            <a:ext cx="3867150" cy="36805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7551"/>
            <a:ext cx="3886201" cy="36805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127E44A-B1AE-4E2F-8339-C1021A0F8B05}" type="datetime1">
              <a:rPr lang="en-US" smtClean="0"/>
              <a:pPr/>
              <a:t>3/27/2020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A8661F-1CDE-4F7E-AE93-7F9785FD6839}" type="slidenum">
              <a:rPr lang="en-US" smtClean="0"/>
              <a:pPr/>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pic>
        <p:nvPicPr>
          <p:cNvPr id="11" name="Picture 10" descr="300px-COMSATS_Logo.svg.png"/>
          <p:cNvPicPr>
            <a:picLocks noChangeAspect="1"/>
          </p:cNvPicPr>
          <p:nvPr/>
        </p:nvPicPr>
        <p:blipFill>
          <a:blip r:embed="rId2" cstate="print"/>
          <a:stretch>
            <a:fillRect/>
          </a:stretch>
        </p:blipFill>
        <p:spPr>
          <a:xfrm>
            <a:off x="7935866" y="762000"/>
            <a:ext cx="584679" cy="584679"/>
          </a:xfrm>
          <a:prstGeom prst="rect">
            <a:avLst/>
          </a:prstGeom>
        </p:spPr>
      </p:pic>
      <p:pic>
        <p:nvPicPr>
          <p:cNvPr id="12" name="Picture 11" descr="300px-COMSATS_Logo.svg.png">
            <a:extLst>
              <a:ext uri="{FF2B5EF4-FFF2-40B4-BE49-F238E27FC236}">
                <a16:creationId xmlns:a16="http://schemas.microsoft.com/office/drawing/2014/main" xmlns="" id="{9177D82E-23CC-4C19-90D4-495BEB2D655B}"/>
              </a:ext>
            </a:extLst>
          </p:cNvPr>
          <p:cNvPicPr>
            <a:picLocks noChangeAspect="1"/>
          </p:cNvPicPr>
          <p:nvPr/>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1151745410"/>
      </p:ext>
    </p:extLst>
  </p:cSld>
  <p:clrMapOvr>
    <a:masterClrMapping/>
  </p:clrMapOvr>
  <p:transition>
    <p:pu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371DD5F-4A30-4F52-BC8A-574742379858}" type="datetime1">
              <a:rPr lang="en-US" smtClean="0"/>
              <a:pPr/>
              <a:t>3/27/2020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A8661F-1CDE-4F7E-AE93-7F9785FD6839}" type="slidenum">
              <a:rPr lang="en-US" smtClean="0"/>
              <a:pPr/>
              <a:t>‹#›</a:t>
            </a:fld>
            <a:endParaRPr lang="en-US"/>
          </a:p>
        </p:txBody>
      </p:sp>
      <p:sp>
        <p:nvSpPr>
          <p:cNvPr id="6" name="Title 5"/>
          <p:cNvSpPr>
            <a:spLocks noGrp="1"/>
          </p:cNvSpPr>
          <p:nvPr>
            <p:ph type="title"/>
          </p:nvPr>
        </p:nvSpPr>
        <p:spPr/>
        <p:txBody>
          <a:bodyPr/>
          <a:lstStyle/>
          <a:p>
            <a:r>
              <a:rPr lang="en-US"/>
              <a:t>Click to edit Master title style</a:t>
            </a:r>
          </a:p>
        </p:txBody>
      </p:sp>
      <p:pic>
        <p:nvPicPr>
          <p:cNvPr id="7" name="Picture 6" descr="300px-COMSATS_Logo.svg.png"/>
          <p:cNvPicPr>
            <a:picLocks noChangeAspect="1"/>
          </p:cNvPicPr>
          <p:nvPr/>
        </p:nvPicPr>
        <p:blipFill>
          <a:blip r:embed="rId2" cstate="print"/>
          <a:stretch>
            <a:fillRect/>
          </a:stretch>
        </p:blipFill>
        <p:spPr>
          <a:xfrm>
            <a:off x="7935866" y="762000"/>
            <a:ext cx="584679" cy="584679"/>
          </a:xfrm>
          <a:prstGeom prst="rect">
            <a:avLst/>
          </a:prstGeom>
        </p:spPr>
      </p:pic>
      <p:pic>
        <p:nvPicPr>
          <p:cNvPr id="8" name="Picture 7" descr="300px-COMSATS_Logo.svg.png">
            <a:extLst>
              <a:ext uri="{FF2B5EF4-FFF2-40B4-BE49-F238E27FC236}">
                <a16:creationId xmlns:a16="http://schemas.microsoft.com/office/drawing/2014/main" xmlns="" id="{1E6715D1-A003-4D0E-A839-BD55C501820A}"/>
              </a:ext>
            </a:extLst>
          </p:cNvPr>
          <p:cNvPicPr>
            <a:picLocks noChangeAspect="1"/>
          </p:cNvPicPr>
          <p:nvPr/>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1307341352"/>
      </p:ext>
    </p:extLst>
  </p:cSld>
  <p:clrMapOvr>
    <a:masterClrMapping/>
  </p:clrMapOvr>
  <p:transition>
    <p:pu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DE81CC-E25D-4839-A1D0-A52DC220CDF7}" type="datetime1">
              <a:rPr lang="en-US" smtClean="0"/>
              <a:pPr/>
              <a:t>3/27/2020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A8661F-1CDE-4F7E-AE93-7F9785FD6839}" type="slidenum">
              <a:rPr lang="en-US" smtClean="0"/>
              <a:pPr/>
              <a:t>‹#›</a:t>
            </a:fld>
            <a:endParaRPr lang="en-US"/>
          </a:p>
        </p:txBody>
      </p:sp>
      <p:pic>
        <p:nvPicPr>
          <p:cNvPr id="5" name="Picture 4" descr="300px-COMSATS_Logo.svg.png"/>
          <p:cNvPicPr>
            <a:picLocks noChangeAspect="1"/>
          </p:cNvPicPr>
          <p:nvPr/>
        </p:nvPicPr>
        <p:blipFill>
          <a:blip r:embed="rId2" cstate="print"/>
          <a:stretch>
            <a:fillRect/>
          </a:stretch>
        </p:blipFill>
        <p:spPr>
          <a:xfrm>
            <a:off x="7935866" y="762000"/>
            <a:ext cx="584679" cy="584679"/>
          </a:xfrm>
          <a:prstGeom prst="rect">
            <a:avLst/>
          </a:prstGeom>
        </p:spPr>
      </p:pic>
      <p:pic>
        <p:nvPicPr>
          <p:cNvPr id="6" name="Picture 5" descr="300px-COMSATS_Logo.svg.png">
            <a:extLst>
              <a:ext uri="{FF2B5EF4-FFF2-40B4-BE49-F238E27FC236}">
                <a16:creationId xmlns:a16="http://schemas.microsoft.com/office/drawing/2014/main" xmlns="" id="{A8A2602F-C022-41ED-9E6F-9E02E6CA364A}"/>
              </a:ext>
            </a:extLst>
          </p:cNvPr>
          <p:cNvPicPr>
            <a:picLocks noChangeAspect="1"/>
          </p:cNvPicPr>
          <p:nvPr/>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448689532"/>
      </p:ext>
    </p:extLst>
  </p:cSld>
  <p:clrMapOvr>
    <a:masterClrMapping/>
  </p:clrMapOvr>
  <p:transition>
    <p:pu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2400" b="0"/>
            </a:lvl1pPr>
          </a:lstStyle>
          <a:p>
            <a:r>
              <a:rPr lang="en-US"/>
              <a:t>Click to edit Master title style</a:t>
            </a:r>
            <a:endParaRPr lang="en-US" dirty="0"/>
          </a:p>
        </p:txBody>
      </p:sp>
      <p:sp>
        <p:nvSpPr>
          <p:cNvPr id="3" name="Content Placeholder 2"/>
          <p:cNvSpPr>
            <a:spLocks noGrp="1"/>
          </p:cNvSpPr>
          <p:nvPr>
            <p:ph idx="1"/>
          </p:nvPr>
        </p:nvSpPr>
        <p:spPr>
          <a:xfrm>
            <a:off x="3886200"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DF2A6119-C069-4608-8801-B3D4B37EE510}"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p:nvPicPr>
        <p:blipFill>
          <a:blip r:embed="rId2" cstate="print"/>
          <a:stretch>
            <a:fillRect/>
          </a:stretch>
        </p:blipFill>
        <p:spPr>
          <a:xfrm>
            <a:off x="7935153" y="304800"/>
            <a:ext cx="584679" cy="584679"/>
          </a:xfrm>
          <a:prstGeom prst="rect">
            <a:avLst/>
          </a:prstGeom>
        </p:spPr>
      </p:pic>
      <p:pic>
        <p:nvPicPr>
          <p:cNvPr id="9" name="Picture 8" descr="300px-COMSATS_Logo.svg.png">
            <a:extLst>
              <a:ext uri="{FF2B5EF4-FFF2-40B4-BE49-F238E27FC236}">
                <a16:creationId xmlns:a16="http://schemas.microsoft.com/office/drawing/2014/main" xmlns="" id="{ED484846-E601-4316-B156-56007911F28F}"/>
              </a:ext>
            </a:extLst>
          </p:cNvPr>
          <p:cNvPicPr>
            <a:picLocks noChangeAspect="1"/>
          </p:cNvPicPr>
          <p:nvPr/>
        </p:nvPicPr>
        <p:blipFill>
          <a:blip r:embed="rId2" cstate="print"/>
          <a:stretch>
            <a:fillRect/>
          </a:stretch>
        </p:blipFill>
        <p:spPr>
          <a:xfrm>
            <a:off x="7935153" y="304800"/>
            <a:ext cx="584679" cy="584679"/>
          </a:xfrm>
          <a:prstGeom prst="rect">
            <a:avLst/>
          </a:prstGeom>
        </p:spPr>
      </p:pic>
    </p:spTree>
    <p:extLst>
      <p:ext uri="{BB962C8B-B14F-4D97-AF65-F5344CB8AC3E}">
        <p14:creationId xmlns:p14="http://schemas.microsoft.com/office/powerpoint/2010/main" xmlns="" val="3478477989"/>
      </p:ext>
    </p:extLst>
  </p:cSld>
  <p:clrMapOvr>
    <a:masterClrMapping/>
  </p:clrMapOvr>
  <p:transition>
    <p:pu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en-US"/>
              <a:t>Click to edit Master title style</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833301B6-4D24-4523-AFBC-0826CF7B069D}"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p:nvPicPr>
        <p:blipFill>
          <a:blip r:embed="rId2" cstate="print"/>
          <a:stretch>
            <a:fillRect/>
          </a:stretch>
        </p:blipFill>
        <p:spPr>
          <a:xfrm>
            <a:off x="7930671" y="304800"/>
            <a:ext cx="584679" cy="584679"/>
          </a:xfrm>
          <a:prstGeom prst="rect">
            <a:avLst/>
          </a:prstGeom>
        </p:spPr>
      </p:pic>
      <p:pic>
        <p:nvPicPr>
          <p:cNvPr id="9" name="Picture 8" descr="300px-COMSATS_Logo.svg.png">
            <a:extLst>
              <a:ext uri="{FF2B5EF4-FFF2-40B4-BE49-F238E27FC236}">
                <a16:creationId xmlns:a16="http://schemas.microsoft.com/office/drawing/2014/main" xmlns="" id="{98935962-B4DF-483F-8CBE-5A1B44137F6E}"/>
              </a:ext>
            </a:extLst>
          </p:cNvPr>
          <p:cNvPicPr>
            <a:picLocks noChangeAspect="1"/>
          </p:cNvPicPr>
          <p:nvPr/>
        </p:nvPicPr>
        <p:blipFill>
          <a:blip r:embed="rId2" cstate="print"/>
          <a:stretch>
            <a:fillRect/>
          </a:stretch>
        </p:blipFill>
        <p:spPr>
          <a:xfrm>
            <a:off x="7930671" y="304800"/>
            <a:ext cx="584679" cy="584679"/>
          </a:xfrm>
          <a:prstGeom prst="rect">
            <a:avLst/>
          </a:prstGeom>
        </p:spPr>
      </p:pic>
    </p:spTree>
    <p:extLst>
      <p:ext uri="{BB962C8B-B14F-4D97-AF65-F5344CB8AC3E}">
        <p14:creationId xmlns:p14="http://schemas.microsoft.com/office/powerpoint/2010/main" xmlns="" val="188247919"/>
      </p:ext>
    </p:extLst>
  </p:cSld>
  <p:clrMapOvr>
    <a:masterClrMapping/>
  </p:clrMapOvr>
  <p:transition>
    <p:pu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fld id="{EA1DC456-93E0-4306-BADA-05703028A6E1}" type="datetime1">
              <a:rPr lang="en-US" smtClean="0"/>
              <a:pPr/>
              <a:t>3/27/2020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21408564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push/>
  </p:transition>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xmlns=""/>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customXml" Target="../ink/ink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hemeOverride" Target="../theme/themeOverride1.xml"/><Relationship Id="rId5" Type="http://schemas.openxmlformats.org/officeDocument/2006/relationships/image" Target="../media/image3.emf"/><Relationship Id="rId4" Type="http://schemas.openxmlformats.org/officeDocument/2006/relationships/customXml" Target="../ink/ink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hemeOverride" Target="../theme/themeOverride3.xml"/><Relationship Id="rId5" Type="http://schemas.openxmlformats.org/officeDocument/2006/relationships/image" Target="../media/image4.emf"/><Relationship Id="rId4" Type="http://schemas.openxmlformats.org/officeDocument/2006/relationships/customXml" Target="../ink/ink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hemeOverride" Target="../theme/themeOverride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hemeOverride" Target="../theme/themeOverride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hemeOverride" Target="../theme/themeOverride6.xml"/><Relationship Id="rId5" Type="http://schemas.openxmlformats.org/officeDocument/2006/relationships/image" Target="../media/image2.emf"/><Relationship Id="rId4" Type="http://schemas.openxmlformats.org/officeDocument/2006/relationships/customXml" Target="../ink/ink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Subtitle 5"/>
          <p:cNvSpPr>
            <a:spLocks noGrp="1"/>
          </p:cNvSpPr>
          <p:nvPr>
            <p:ph type="subTitle" idx="1"/>
          </p:nvPr>
        </p:nvSpPr>
        <p:spPr>
          <a:xfrm>
            <a:off x="838200" y="3210290"/>
            <a:ext cx="7391400" cy="1528035"/>
          </a:xfrm>
        </p:spPr>
        <p:txBody>
          <a:bodyPr>
            <a:noAutofit/>
          </a:bodyPr>
          <a:lstStyle/>
          <a:p>
            <a:r>
              <a:rPr lang="en-US" sz="2800" dirty="0"/>
              <a:t>Civil Military Relations in Pakistan (C)</a:t>
            </a:r>
            <a:endParaRPr lang="en-US" sz="3200" dirty="0">
              <a:latin typeface="Candara" panose="020E0502030303020204" pitchFamily="34" charset="0"/>
            </a:endParaRPr>
          </a:p>
        </p:txBody>
      </p:sp>
      <p:sp>
        <p:nvSpPr>
          <p:cNvPr id="4" name="Slide Number Placeholder 3"/>
          <p:cNvSpPr>
            <a:spLocks noGrp="1"/>
          </p:cNvSpPr>
          <p:nvPr>
            <p:ph type="sldNum" sz="quarter" idx="12"/>
          </p:nvPr>
        </p:nvSpPr>
        <p:spPr/>
        <p:txBody>
          <a:bodyPr/>
          <a:lstStyle/>
          <a:p>
            <a:fld id="{EF3C9425-2EF3-4F8B-B8C0-E4714BE1748E}" type="slidenum">
              <a:rPr lang="en-US" smtClean="0">
                <a:latin typeface="Candara" panose="020E0502030303020204" pitchFamily="34" charset="0"/>
              </a:rPr>
              <a:pPr/>
              <a:t>1</a:t>
            </a:fld>
            <a:endParaRPr lang="en-US" dirty="0">
              <a:latin typeface="Candara" panose="020E0502030303020204" pitchFamily="34" charset="0"/>
            </a:endParaRPr>
          </a:p>
        </p:txBody>
      </p:sp>
      <mc:AlternateContent xmlns:mc="http://schemas.openxmlformats.org/markup-compatibility/2006">
        <mc:Choice xmlns:p14="http://schemas.microsoft.com/office/powerpoint/2010/main" xmlns="" Requires="p14">
          <p:contentPart p14:bwMode="auto" r:id="rId2">
            <p14:nvContentPartPr>
              <p14:cNvPr id="15362" name="Ink 2"/>
              <p14:cNvContentPartPr>
                <a14:cpLocks xmlns:a14="http://schemas.microsoft.com/office/drawing/2010/main" noRot="1" noChangeAspect="1" noEditPoints="1" noChangeArrowheads="1" noChangeShapeType="1"/>
              </p14:cNvContentPartPr>
              <p14:nvPr/>
            </p14:nvContentPartPr>
            <p14:xfrm>
              <a:off x="16514763" y="27311350"/>
              <a:ext cx="0" cy="0"/>
            </p14:xfrm>
          </p:contentPart>
        </mc:Choice>
        <mc:Fallback>
          <p:pic>
            <p:nvPicPr>
              <p:cNvPr id="15362" name="Ink 2"/>
              <p:cNvPicPr>
                <a:picLocks noRot="1" noChangeAspect="1" noEditPoints="1" noChangeArrowheads="1" noChangeShapeType="1"/>
              </p:cNvPicPr>
              <p:nvPr/>
            </p:nvPicPr>
            <p:blipFill>
              <a:blip r:embed="rId3"/>
              <a:stretch>
                <a:fillRect/>
              </a:stretch>
            </p:blipFill>
            <p:spPr>
              <a:xfrm>
                <a:off x="16514763" y="27311350"/>
                <a:ext cx="0" cy="0"/>
              </a:xfrm>
              <a:prstGeom prst="rect">
                <a:avLst/>
              </a:prstGeom>
            </p:spPr>
          </p:pic>
        </mc:Fallback>
      </mc:AlternateContent>
    </p:spTree>
    <p:extLst>
      <p:ext uri="{BB962C8B-B14F-4D97-AF65-F5344CB8AC3E}">
        <p14:creationId xmlns:p14="http://schemas.microsoft.com/office/powerpoint/2010/main" xmlns="" val="4085777705"/>
      </p:ext>
    </p:extLst>
  </p:cSld>
  <p:clrMapOvr>
    <a:masterClrMapping/>
  </p:clrMapOvr>
  <p:transition>
    <p:push/>
  </p:transition>
</p:sld>
</file>

<file path=ppt/slides/slide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useBgFill="1">
        <p:nvSpPr>
          <p:cNvPr id="5" name="TextBox 4"/>
          <p:cNvSpPr txBox="1"/>
          <p:nvPr/>
        </p:nvSpPr>
        <p:spPr>
          <a:xfrm>
            <a:off x="685800" y="735271"/>
            <a:ext cx="8458199" cy="892552"/>
          </a:xfrm>
          <a:prstGeom prst="rect">
            <a:avLst/>
          </a:prstGeom>
        </p:spPr>
        <p:txBody>
          <a:bodyPr wrap="square" rtlCol="0">
            <a:spAutoFit/>
          </a:bodyPr>
          <a:lstStyle/>
          <a:p>
            <a:r>
              <a:rPr lang="en-US" sz="2400" b="1" dirty="0"/>
              <a:t>Domestic Terrorism</a:t>
            </a:r>
            <a:endParaRPr lang="en-US" sz="2800" b="1" dirty="0">
              <a:latin typeface="Candara" panose="020E0502030303020204" pitchFamily="34" charset="0"/>
            </a:endParaRP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4708981"/>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t>Domestic Terrorism</a:t>
            </a:r>
          </a:p>
          <a:p>
            <a:pPr marL="457200" indent="-457200" algn="just">
              <a:lnSpc>
                <a:spcPct val="150000"/>
              </a:lnSpc>
              <a:buFont typeface="Arial" panose="020B0604020202020204" pitchFamily="34" charset="0"/>
              <a:buChar char="•"/>
            </a:pPr>
            <a:r>
              <a:rPr lang="en-US" dirty="0"/>
              <a:t>Some security analysts consider internal terrorism is a greater threat to Pakistan than India about 35,000 killed from 2009-2016 from only terrorism </a:t>
            </a:r>
          </a:p>
          <a:p>
            <a:pPr marL="457200" indent="-457200" algn="just">
              <a:lnSpc>
                <a:spcPct val="150000"/>
              </a:lnSpc>
              <a:buFont typeface="Arial" panose="020B0604020202020204" pitchFamily="34" charset="0"/>
              <a:buChar char="•"/>
            </a:pPr>
            <a:r>
              <a:rPr lang="en-US" dirty="0"/>
              <a:t>Many terrorist and militant groups operate in Pakistan</a:t>
            </a:r>
          </a:p>
          <a:p>
            <a:pPr marL="457200" indent="-457200" algn="just">
              <a:lnSpc>
                <a:spcPct val="150000"/>
              </a:lnSpc>
              <a:buFont typeface="Arial" panose="020B0604020202020204" pitchFamily="34" charset="0"/>
              <a:buChar char="•"/>
            </a:pPr>
            <a:r>
              <a:rPr lang="en-US" dirty="0"/>
              <a:t>Anti-</a:t>
            </a:r>
            <a:r>
              <a:rPr lang="en-US" dirty="0" err="1"/>
              <a:t>Shia</a:t>
            </a:r>
            <a:r>
              <a:rPr lang="en-US" dirty="0"/>
              <a:t> (SSP, LEJ), anti-India (</a:t>
            </a:r>
            <a:r>
              <a:rPr lang="en-US" dirty="0" err="1"/>
              <a:t>LeT</a:t>
            </a:r>
            <a:r>
              <a:rPr lang="en-US" dirty="0"/>
              <a:t>), </a:t>
            </a:r>
          </a:p>
          <a:p>
            <a:pPr marL="457200" indent="-457200" algn="just">
              <a:lnSpc>
                <a:spcPct val="150000"/>
              </a:lnSpc>
              <a:buFont typeface="Arial" panose="020B0604020202020204" pitchFamily="34" charset="0"/>
              <a:buChar char="•"/>
            </a:pPr>
            <a:r>
              <a:rPr lang="en-US" dirty="0" err="1"/>
              <a:t>Haqqani</a:t>
            </a:r>
            <a:r>
              <a:rPr lang="en-US" dirty="0"/>
              <a:t> network (</a:t>
            </a:r>
            <a:r>
              <a:rPr lang="fi-FI" dirty="0"/>
              <a:t>Afghan Taliban), and </a:t>
            </a:r>
          </a:p>
          <a:p>
            <a:pPr marL="457200" indent="-457200" algn="just">
              <a:lnSpc>
                <a:spcPct val="150000"/>
              </a:lnSpc>
              <a:buFont typeface="Arial" panose="020B0604020202020204" pitchFamily="34" charset="0"/>
              <a:buChar char="•"/>
            </a:pPr>
            <a:r>
              <a:rPr lang="fi-FI" dirty="0"/>
              <a:t>Pakistani Taliban (TTP)</a:t>
            </a:r>
          </a:p>
          <a:p>
            <a:pPr marL="457200" indent="-457200" algn="just">
              <a:lnSpc>
                <a:spcPct val="150000"/>
              </a:lnSpc>
              <a:buFont typeface="Arial" panose="020B0604020202020204" pitchFamily="34" charset="0"/>
              <a:buChar char="•"/>
            </a:pPr>
            <a:r>
              <a:rPr lang="en-US" dirty="0"/>
              <a:t>Al-Qaeda</a:t>
            </a:r>
          </a:p>
          <a:p>
            <a:pPr marL="457200" indent="-457200" algn="just">
              <a:lnSpc>
                <a:spcPct val="150000"/>
              </a:lnSpc>
              <a:buFont typeface="Arial" panose="020B0604020202020204" pitchFamily="34" charset="0"/>
              <a:buChar char="•"/>
            </a:pPr>
            <a:r>
              <a:rPr lang="en-US" dirty="0"/>
              <a:t>ISIS</a:t>
            </a:r>
          </a:p>
          <a:p>
            <a:pPr marL="457200" indent="-457200" algn="just">
              <a:lnSpc>
                <a:spcPct val="150000"/>
              </a:lnSpc>
              <a:buFont typeface="Arial" panose="020B0604020202020204" pitchFamily="34" charset="0"/>
              <a:buChar char="•"/>
            </a:pPr>
            <a:endParaRPr lang="en-US" b="1" dirty="0"/>
          </a:p>
          <a:p>
            <a:pPr marL="457200" indent="-457200" algn="just">
              <a:lnSpc>
                <a:spcPct val="150000"/>
              </a:lnSpc>
              <a:buFont typeface="Arial" panose="020B0604020202020204" pitchFamily="34" charset="0"/>
              <a:buChar char="•"/>
            </a:pP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2</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mc:Choice xmlns:p14="http://schemas.microsoft.com/office/powerpoint/2010/main" xmlns="" Requires="p14">
          <p:contentPart p14:bwMode="auto" r:id="rId4">
            <p14:nvContentPartPr>
              <p14:cNvPr id="16391" name="Ink 7"/>
              <p14:cNvContentPartPr>
                <a14:cpLocks xmlns:a14="http://schemas.microsoft.com/office/drawing/2010/main" noRot="1" noChangeAspect="1" noEditPoints="1" noChangeArrowheads="1" noChangeShapeType="1"/>
              </p14:cNvContentPartPr>
              <p14:nvPr/>
            </p14:nvContentPartPr>
            <p14:xfrm>
              <a:off x="5610225" y="4425950"/>
              <a:ext cx="428625" cy="173038"/>
            </p14:xfrm>
          </p:contentPart>
        </mc:Choice>
        <mc:Fallback>
          <p:pic>
            <p:nvPicPr>
              <p:cNvPr id="16391" name="Ink 7"/>
              <p:cNvPicPr>
                <a:picLocks noRot="1" noChangeAspect="1" noEditPoints="1" noChangeArrowheads="1" noChangeShapeType="1"/>
              </p:cNvPicPr>
              <p:nvPr/>
            </p:nvPicPr>
            <p:blipFill>
              <a:blip r:embed="rId5" cstate="print"/>
              <a:stretch>
                <a:fillRect/>
              </a:stretch>
            </p:blipFill>
            <p:spPr>
              <a:xfrm>
                <a:off x="5600868" y="4416518"/>
                <a:ext cx="447339" cy="191902"/>
              </a:xfrm>
              <a:prstGeom prst="rect">
                <a:avLst/>
              </a:prstGeom>
            </p:spPr>
          </p:pic>
        </mc:Fallback>
      </mc:AlternateContent>
    </p:spTree>
    <p:extLst>
      <p:ext uri="{BB962C8B-B14F-4D97-AF65-F5344CB8AC3E}">
        <p14:creationId xmlns:p14="http://schemas.microsoft.com/office/powerpoint/2010/main" xmlns="" val="860675078"/>
      </p:ext>
    </p:extLst>
  </p:cSld>
  <p:clrMapOvr>
    <a:overrideClrMapping bg1="lt1" tx1="dk1" bg2="lt2" tx2="dk2" accent1="accent1" accent2="accent2" accent3="accent3" accent4="accent4" accent5="accent5" accent6="accent6" hlink="hlink" folHlink="folHlink"/>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9" presetClass="emph" presetSubtype="0" fill="hold" nodeType="clickEffect">
                                  <p:stCondLst>
                                    <p:cond delay="0"/>
                                  </p:stCondLst>
                                  <p:childTnLst>
                                    <p:animClr clrSpc="rgb" dir="cw">
                                      <p:cBhvr override="childStyle">
                                        <p:cTn id="41" dur="500" fill="hold"/>
                                        <p:tgtEl>
                                          <p:spTgt spid="6">
                                            <p:txEl>
                                              <p:pRg st="5" end="5"/>
                                            </p:txEl>
                                          </p:spTgt>
                                        </p:tgtEl>
                                        <p:attrNameLst>
                                          <p:attrName>style.color</p:attrName>
                                        </p:attrNameLst>
                                      </p:cBhvr>
                                      <p:to>
                                        <a:srgbClr val="000000"/>
                                      </p:to>
                                    </p:animClr>
                                    <p:animClr clrSpc="rgb" dir="cw">
                                      <p:cBhvr>
                                        <p:cTn id="42" dur="500" fill="hold"/>
                                        <p:tgtEl>
                                          <p:spTgt spid="6">
                                            <p:txEl>
                                              <p:pRg st="5" end="5"/>
                                            </p:txEl>
                                          </p:spTgt>
                                        </p:tgtEl>
                                        <p:attrNameLst>
                                          <p:attrName>fillcolor</p:attrName>
                                        </p:attrNameLst>
                                      </p:cBhvr>
                                      <p:to>
                                        <a:srgbClr val="000000"/>
                                      </p:to>
                                    </p:animClr>
                                    <p:set>
                                      <p:cBhvr>
                                        <p:cTn id="43" dur="500" fill="hold"/>
                                        <p:tgtEl>
                                          <p:spTgt spid="6">
                                            <p:txEl>
                                              <p:pRg st="5" end="5"/>
                                            </p:txEl>
                                          </p:spTgt>
                                        </p:tgtEl>
                                        <p:attrNameLst>
                                          <p:attrName>fill.type</p:attrName>
                                        </p:attrNameLst>
                                      </p:cBhvr>
                                      <p:to>
                                        <p:strVal val="solid"/>
                                      </p:to>
                                    </p:set>
                                    <p:set>
                                      <p:cBhvr>
                                        <p:cTn id="44" dur="500" fill="hold"/>
                                        <p:tgtEl>
                                          <p:spTgt spid="6">
                                            <p:txEl>
                                              <p:pRg st="5" end="5"/>
                                            </p:txEl>
                                          </p:spTgt>
                                        </p:tgtEl>
                                        <p:attrNameLst>
                                          <p:attrName>fill.on</p:attrName>
                                        </p:attrNameLst>
                                      </p:cBhvr>
                                      <p:to>
                                        <p:strVal val="true"/>
                                      </p:to>
                                    </p:set>
                                  </p:childTnLst>
                                </p:cTn>
                              </p:par>
                            </p:childTnLst>
                          </p:cTn>
                        </p:par>
                      </p:childTnLst>
                    </p:cTn>
                  </p:par>
                  <p:par>
                    <p:cTn id="45" fill="hold">
                      <p:stCondLst>
                        <p:cond delay="indefinite"/>
                      </p:stCondLst>
                      <p:childTnLst>
                        <p:par>
                          <p:cTn id="46" fill="hold">
                            <p:stCondLst>
                              <p:cond delay="0"/>
                            </p:stCondLst>
                            <p:childTnLst>
                              <p:par>
                                <p:cTn id="47" presetID="19" presetClass="emph" presetSubtype="0" fill="hold" nodeType="clickEffect">
                                  <p:stCondLst>
                                    <p:cond delay="0"/>
                                  </p:stCondLst>
                                  <p:childTnLst>
                                    <p:animClr clrSpc="rgb" dir="cw">
                                      <p:cBhvr override="childStyle">
                                        <p:cTn id="48" dur="500" fill="hold"/>
                                        <p:tgtEl>
                                          <p:spTgt spid="6">
                                            <p:txEl>
                                              <p:pRg st="6" end="6"/>
                                            </p:txEl>
                                          </p:spTgt>
                                        </p:tgtEl>
                                        <p:attrNameLst>
                                          <p:attrName>style.color</p:attrName>
                                        </p:attrNameLst>
                                      </p:cBhvr>
                                      <p:to>
                                        <a:srgbClr val="000000"/>
                                      </p:to>
                                    </p:animClr>
                                    <p:animClr clrSpc="rgb" dir="cw">
                                      <p:cBhvr>
                                        <p:cTn id="49" dur="500" fill="hold"/>
                                        <p:tgtEl>
                                          <p:spTgt spid="6">
                                            <p:txEl>
                                              <p:pRg st="6" end="6"/>
                                            </p:txEl>
                                          </p:spTgt>
                                        </p:tgtEl>
                                        <p:attrNameLst>
                                          <p:attrName>fillcolor</p:attrName>
                                        </p:attrNameLst>
                                      </p:cBhvr>
                                      <p:to>
                                        <a:srgbClr val="000000"/>
                                      </p:to>
                                    </p:animClr>
                                    <p:set>
                                      <p:cBhvr>
                                        <p:cTn id="50" dur="500" fill="hold"/>
                                        <p:tgtEl>
                                          <p:spTgt spid="6">
                                            <p:txEl>
                                              <p:pRg st="6" end="6"/>
                                            </p:txEl>
                                          </p:spTgt>
                                        </p:tgtEl>
                                        <p:attrNameLst>
                                          <p:attrName>fill.type</p:attrName>
                                        </p:attrNameLst>
                                      </p:cBhvr>
                                      <p:to>
                                        <p:strVal val="solid"/>
                                      </p:to>
                                    </p:set>
                                    <p:set>
                                      <p:cBhvr>
                                        <p:cTn id="51" dur="500" fill="hold"/>
                                        <p:tgtEl>
                                          <p:spTgt spid="6">
                                            <p:txEl>
                                              <p:pRg st="6" end="6"/>
                                            </p:txEl>
                                          </p:spTgt>
                                        </p:tgtEl>
                                        <p:attrNameLst>
                                          <p:attrName>fill.on</p:attrName>
                                        </p:attrNameLst>
                                      </p:cBhvr>
                                      <p:to>
                                        <p:strVal val="true"/>
                                      </p:to>
                                    </p:set>
                                  </p:childTnLst>
                                </p:cTn>
                              </p:par>
                            </p:childTnLst>
                          </p:cTn>
                        </p:par>
                      </p:childTnLst>
                    </p:cTn>
                  </p:par>
                  <p:par>
                    <p:cTn id="52" fill="hold">
                      <p:stCondLst>
                        <p:cond delay="indefinite"/>
                      </p:stCondLst>
                      <p:childTnLst>
                        <p:par>
                          <p:cTn id="53" fill="hold">
                            <p:stCondLst>
                              <p:cond delay="0"/>
                            </p:stCondLst>
                            <p:childTnLst>
                              <p:par>
                                <p:cTn id="54" presetID="19" presetClass="emph" presetSubtype="0" fill="hold" nodeType="clickEffect">
                                  <p:stCondLst>
                                    <p:cond delay="0"/>
                                  </p:stCondLst>
                                  <p:childTnLst>
                                    <p:animClr clrSpc="rgb" dir="cw">
                                      <p:cBhvr override="childStyle">
                                        <p:cTn id="55" dur="500" fill="hold"/>
                                        <p:tgtEl>
                                          <p:spTgt spid="6">
                                            <p:txEl>
                                              <p:pRg st="7" end="7"/>
                                            </p:txEl>
                                          </p:spTgt>
                                        </p:tgtEl>
                                        <p:attrNameLst>
                                          <p:attrName>style.color</p:attrName>
                                        </p:attrNameLst>
                                      </p:cBhvr>
                                      <p:to>
                                        <a:srgbClr val="000000"/>
                                      </p:to>
                                    </p:animClr>
                                    <p:animClr clrSpc="rgb" dir="cw">
                                      <p:cBhvr>
                                        <p:cTn id="56" dur="500" fill="hold"/>
                                        <p:tgtEl>
                                          <p:spTgt spid="6">
                                            <p:txEl>
                                              <p:pRg st="7" end="7"/>
                                            </p:txEl>
                                          </p:spTgt>
                                        </p:tgtEl>
                                        <p:attrNameLst>
                                          <p:attrName>fillcolor</p:attrName>
                                        </p:attrNameLst>
                                      </p:cBhvr>
                                      <p:to>
                                        <a:srgbClr val="000000"/>
                                      </p:to>
                                    </p:animClr>
                                    <p:set>
                                      <p:cBhvr>
                                        <p:cTn id="57" dur="500" fill="hold"/>
                                        <p:tgtEl>
                                          <p:spTgt spid="6">
                                            <p:txEl>
                                              <p:pRg st="7" end="7"/>
                                            </p:txEl>
                                          </p:spTgt>
                                        </p:tgtEl>
                                        <p:attrNameLst>
                                          <p:attrName>fill.type</p:attrName>
                                        </p:attrNameLst>
                                      </p:cBhvr>
                                      <p:to>
                                        <p:strVal val="solid"/>
                                      </p:to>
                                    </p:set>
                                    <p:set>
                                      <p:cBhvr>
                                        <p:cTn id="58" dur="500" fill="hold"/>
                                        <p:tgtEl>
                                          <p:spTgt spid="6">
                                            <p:txEl>
                                              <p:pRg st="7" end="7"/>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useBgFill="1">
        <p:nvSpPr>
          <p:cNvPr id="5" name="TextBox 4"/>
          <p:cNvSpPr txBox="1"/>
          <p:nvPr/>
        </p:nvSpPr>
        <p:spPr>
          <a:xfrm>
            <a:off x="685800" y="735271"/>
            <a:ext cx="8458199" cy="954107"/>
          </a:xfrm>
          <a:prstGeom prst="rect">
            <a:avLst/>
          </a:prstGeom>
        </p:spPr>
        <p:txBody>
          <a:bodyPr wrap="square" rtlCol="0">
            <a:spAutoFit/>
          </a:bodyPr>
          <a:lstStyle/>
          <a:p>
            <a:r>
              <a:rPr lang="en-GB" sz="2400" b="1" dirty="0"/>
              <a:t>Military Composition </a:t>
            </a:r>
            <a:r>
              <a:rPr lang="en-US" sz="2800" b="1" dirty="0">
                <a:latin typeface="Candara" panose="020E0502030303020204" pitchFamily="34" charset="0"/>
              </a:rPr>
              <a:t> </a:t>
            </a: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2585323"/>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t>The Pakistan army is mainly comprised of Punjabis and </a:t>
            </a:r>
            <a:r>
              <a:rPr lang="en-US" dirty="0" err="1"/>
              <a:t>Pashtuns</a:t>
            </a:r>
            <a:r>
              <a:rPr lang="en-US" dirty="0"/>
              <a:t> (over-representation)</a:t>
            </a:r>
          </a:p>
          <a:p>
            <a:pPr marL="457200" indent="-457200" algn="just">
              <a:lnSpc>
                <a:spcPct val="150000"/>
              </a:lnSpc>
              <a:buFont typeface="Arial" panose="020B0604020202020204" pitchFamily="34" charset="0"/>
              <a:buChar char="•"/>
            </a:pPr>
            <a:r>
              <a:rPr lang="en-US" dirty="0"/>
              <a:t>Army as an ethnic movement due to internal unity and cohesion</a:t>
            </a:r>
          </a:p>
          <a:p>
            <a:pPr marL="457200" indent="-457200" algn="just">
              <a:lnSpc>
                <a:spcPct val="150000"/>
              </a:lnSpc>
              <a:buFont typeface="Arial" panose="020B0604020202020204" pitchFamily="34" charset="0"/>
              <a:buChar char="•"/>
            </a:pPr>
            <a:r>
              <a:rPr lang="en-US" dirty="0"/>
              <a:t>Generous benefits, meritocracy, control over promotion turns into discipline, compliance</a:t>
            </a:r>
          </a:p>
          <a:p>
            <a:pPr marL="457200" indent="-457200" algn="just">
              <a:lnSpc>
                <a:spcPct val="150000"/>
              </a:lnSpc>
              <a:buFont typeface="Arial" panose="020B0604020202020204" pitchFamily="34" charset="0"/>
              <a:buChar char="•"/>
            </a:pPr>
            <a:r>
              <a:rPr lang="en-US" dirty="0"/>
              <a:t>Culture of military superiority over politicians</a:t>
            </a:r>
          </a:p>
        </p:txBody>
      </p:sp>
      <p:sp>
        <p:nvSpPr>
          <p:cNvPr id="2" name="Slide Number Placeholder 1"/>
          <p:cNvSpPr>
            <a:spLocks noGrp="1"/>
          </p:cNvSpPr>
          <p:nvPr>
            <p:ph type="sldNum" sz="quarter" idx="12"/>
          </p:nvPr>
        </p:nvSpPr>
        <p:spPr/>
        <p:txBody>
          <a:bodyPr/>
          <a:lstStyle/>
          <a:p>
            <a:fld id="{08A8661F-1CDE-4F7E-AE93-7F9785FD6839}" type="slidenum">
              <a:rPr lang="en-US" smtClean="0"/>
              <a:pPr/>
              <a:t>3</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860675078"/>
      </p:ext>
    </p:extLst>
  </p:cSld>
  <p:clrMapOvr>
    <a:overrideClrMapping bg1="lt1" tx1="dk1" bg2="lt2" tx2="dk2" accent1="accent1" accent2="accent2" accent3="accent3" accent4="accent4" accent5="accent5" accent6="accent6" hlink="hlink" folHlink="folHlink"/>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useBgFill="1">
        <p:nvSpPr>
          <p:cNvPr id="5" name="TextBox 4"/>
          <p:cNvSpPr txBox="1"/>
          <p:nvPr/>
        </p:nvSpPr>
        <p:spPr>
          <a:xfrm>
            <a:off x="685800" y="735271"/>
            <a:ext cx="8458199" cy="954107"/>
          </a:xfrm>
          <a:prstGeom prst="rect">
            <a:avLst/>
          </a:prstGeom>
        </p:spPr>
        <p:txBody>
          <a:bodyPr wrap="square" rtlCol="0">
            <a:spAutoFit/>
          </a:bodyPr>
          <a:lstStyle/>
          <a:p>
            <a:r>
              <a:rPr lang="en-GB" sz="2400" b="1" dirty="0"/>
              <a:t>Weak State</a:t>
            </a:r>
            <a:r>
              <a:rPr lang="en-US" sz="2800" b="1" dirty="0">
                <a:latin typeface="Candara" panose="020E0502030303020204" pitchFamily="34" charset="0"/>
              </a:rPr>
              <a:t> </a:t>
            </a: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3000821"/>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t>The </a:t>
            </a:r>
            <a:r>
              <a:rPr lang="en-US" b="1" dirty="0"/>
              <a:t>state cannot provide for economic or physical security</a:t>
            </a:r>
            <a:r>
              <a:rPr lang="en-US" dirty="0"/>
              <a:t> 200 million citizens: </a:t>
            </a:r>
            <a:r>
              <a:rPr lang="en-US" b="1" dirty="0"/>
              <a:t>60%</a:t>
            </a:r>
            <a:r>
              <a:rPr lang="en-US" dirty="0"/>
              <a:t> live in poverty, </a:t>
            </a:r>
            <a:r>
              <a:rPr lang="en-US" b="1" dirty="0"/>
              <a:t>22%</a:t>
            </a:r>
            <a:r>
              <a:rPr lang="en-US" dirty="0"/>
              <a:t> in extreme poverty, 56% literacy rate, low human development index, low global competitiveness</a:t>
            </a:r>
          </a:p>
          <a:p>
            <a:pPr marL="457200" indent="-457200" algn="just">
              <a:lnSpc>
                <a:spcPct val="150000"/>
              </a:lnSpc>
              <a:buFont typeface="Arial" panose="020B0604020202020204" pitchFamily="34" charset="0"/>
              <a:buChar char="•"/>
            </a:pPr>
            <a:r>
              <a:rPr lang="en-US" dirty="0"/>
              <a:t>Corruption: systematic, affecting PMs, Presidents, including current ones</a:t>
            </a:r>
          </a:p>
          <a:p>
            <a:pPr marL="457200" indent="-457200" algn="just">
              <a:lnSpc>
                <a:spcPct val="150000"/>
              </a:lnSpc>
              <a:buFont typeface="Arial" panose="020B0604020202020204" pitchFamily="34" charset="0"/>
              <a:buChar char="•"/>
            </a:pPr>
            <a:r>
              <a:rPr lang="en-US" dirty="0"/>
              <a:t>Unstable constitutional history</a:t>
            </a:r>
          </a:p>
          <a:p>
            <a:pPr marL="457200" indent="-457200" algn="just">
              <a:lnSpc>
                <a:spcPct val="150000"/>
              </a:lnSpc>
              <a:buFont typeface="Arial" panose="020B0604020202020204" pitchFamily="34" charset="0"/>
              <a:buChar char="•"/>
            </a:pPr>
            <a:r>
              <a:rPr lang="en-US" dirty="0"/>
              <a:t>Electoral Cycles</a:t>
            </a:r>
          </a:p>
          <a:p>
            <a:pPr marL="457200" indent="-457200" algn="just">
              <a:lnSpc>
                <a:spcPct val="150000"/>
              </a:lnSpc>
              <a:buFont typeface="Arial" panose="020B0604020202020204" pitchFamily="34" charset="0"/>
              <a:buChar char="•"/>
            </a:pPr>
            <a:r>
              <a:rPr lang="en-US" dirty="0"/>
              <a:t>Military seen as antithesis of civilian politicians</a:t>
            </a:r>
          </a:p>
        </p:txBody>
      </p:sp>
      <p:sp>
        <p:nvSpPr>
          <p:cNvPr id="2" name="Slide Number Placeholder 1"/>
          <p:cNvSpPr>
            <a:spLocks noGrp="1"/>
          </p:cNvSpPr>
          <p:nvPr>
            <p:ph type="sldNum" sz="quarter" idx="12"/>
          </p:nvPr>
        </p:nvSpPr>
        <p:spPr/>
        <p:txBody>
          <a:bodyPr/>
          <a:lstStyle/>
          <a:p>
            <a:fld id="{08A8661F-1CDE-4F7E-AE93-7F9785FD6839}" type="slidenum">
              <a:rPr lang="en-US" smtClean="0"/>
              <a:pPr/>
              <a:t>4</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mc:Choice xmlns:p14="http://schemas.microsoft.com/office/powerpoint/2010/main" xmlns="" Requires="p14">
          <p:contentPart p14:bwMode="auto" r:id="rId4">
            <p14:nvContentPartPr>
              <p14:cNvPr id="18437" name="Ink 5"/>
              <p14:cNvContentPartPr>
                <a14:cpLocks xmlns:a14="http://schemas.microsoft.com/office/drawing/2010/main" noRot="1" noChangeAspect="1" noEditPoints="1" noChangeArrowheads="1" noChangeShapeType="1"/>
              </p14:cNvContentPartPr>
              <p14:nvPr/>
            </p14:nvContentPartPr>
            <p14:xfrm>
              <a:off x="1524000" y="4375150"/>
              <a:ext cx="3633788" cy="230188"/>
            </p14:xfrm>
          </p:contentPart>
        </mc:Choice>
        <mc:Fallback>
          <p:pic>
            <p:nvPicPr>
              <p:cNvPr id="18437" name="Ink 5"/>
              <p:cNvPicPr>
                <a:picLocks noRot="1" noChangeAspect="1" noEditPoints="1" noChangeArrowheads="1" noChangeShapeType="1"/>
              </p:cNvPicPr>
              <p:nvPr/>
            </p:nvPicPr>
            <p:blipFill>
              <a:blip r:embed="rId5" cstate="print"/>
              <a:stretch>
                <a:fillRect/>
              </a:stretch>
            </p:blipFill>
            <p:spPr>
              <a:xfrm>
                <a:off x="1514641" y="4365740"/>
                <a:ext cx="3652506" cy="249008"/>
              </a:xfrm>
              <a:prstGeom prst="rect">
                <a:avLst/>
              </a:prstGeom>
            </p:spPr>
          </p:pic>
        </mc:Fallback>
      </mc:AlternateContent>
    </p:spTree>
    <p:extLst>
      <p:ext uri="{BB962C8B-B14F-4D97-AF65-F5344CB8AC3E}">
        <p14:creationId xmlns:p14="http://schemas.microsoft.com/office/powerpoint/2010/main" xmlns="" val="860675078"/>
      </p:ext>
    </p:extLst>
  </p:cSld>
  <p:clrMapOvr>
    <a:overrideClrMapping bg1="lt1" tx1="dk1" bg2="lt2" tx2="dk2" accent1="accent1" accent2="accent2" accent3="accent3" accent4="accent4" accent5="accent5" accent6="accent6" hlink="hlink" folHlink="folHlink"/>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useBgFill="1">
        <p:nvSpPr>
          <p:cNvPr id="5" name="TextBox 4"/>
          <p:cNvSpPr txBox="1"/>
          <p:nvPr/>
        </p:nvSpPr>
        <p:spPr>
          <a:xfrm>
            <a:off x="857220" y="735271"/>
            <a:ext cx="7766081" cy="892552"/>
          </a:xfrm>
          <a:prstGeom prst="rect">
            <a:avLst/>
          </a:prstGeom>
        </p:spPr>
        <p:txBody>
          <a:bodyPr wrap="square" rtlCol="0">
            <a:spAutoFit/>
          </a:bodyPr>
          <a:lstStyle/>
          <a:p>
            <a:r>
              <a:rPr lang="en-GB" sz="2400" b="1" dirty="0"/>
              <a:t>Military Institutionalization</a:t>
            </a: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4612032"/>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solidFill>
                  <a:schemeClr val="tx1">
                    <a:lumMod val="95000"/>
                    <a:lumOff val="5000"/>
                  </a:schemeClr>
                </a:solidFill>
              </a:rPr>
              <a:t>Pakistani army has entrenched itself into the state</a:t>
            </a:r>
          </a:p>
          <a:p>
            <a:pPr marL="457200" indent="-457200" algn="just">
              <a:lnSpc>
                <a:spcPct val="150000"/>
              </a:lnSpc>
              <a:buFont typeface="Arial" panose="020B0604020202020204" pitchFamily="34" charset="0"/>
              <a:buChar char="•"/>
            </a:pPr>
            <a:r>
              <a:rPr lang="en-US" dirty="0">
                <a:solidFill>
                  <a:schemeClr val="tx1">
                    <a:lumMod val="95000"/>
                    <a:lumOff val="5000"/>
                  </a:schemeClr>
                </a:solidFill>
              </a:rPr>
              <a:t>Suspended and then rewrote constitutions to favor itself, giving the president, not Prime Minister, control of the executive</a:t>
            </a:r>
          </a:p>
          <a:p>
            <a:pPr marL="457200" indent="-457200" algn="just">
              <a:lnSpc>
                <a:spcPct val="150000"/>
              </a:lnSpc>
              <a:buFont typeface="Arial" panose="020B0604020202020204" pitchFamily="34" charset="0"/>
              <a:buChar char="•"/>
            </a:pPr>
            <a:r>
              <a:rPr lang="en-US" dirty="0">
                <a:solidFill>
                  <a:schemeClr val="tx1">
                    <a:lumMod val="95000"/>
                    <a:lumOff val="5000"/>
                  </a:schemeClr>
                </a:solidFill>
              </a:rPr>
              <a:t>Controls large part of the economy, intelligence, and defense services, overrepresented in government </a:t>
            </a:r>
          </a:p>
          <a:p>
            <a:pPr marL="457200" indent="-457200" algn="just">
              <a:lnSpc>
                <a:spcPct val="150000"/>
              </a:lnSpc>
              <a:buFont typeface="Arial" panose="020B0604020202020204" pitchFamily="34" charset="0"/>
              <a:buChar char="•"/>
            </a:pPr>
            <a:r>
              <a:rPr lang="en-US" dirty="0">
                <a:solidFill>
                  <a:schemeClr val="tx1">
                    <a:lumMod val="95000"/>
                    <a:lumOff val="5000"/>
                  </a:schemeClr>
                </a:solidFill>
              </a:rPr>
              <a:t>Culminated in the 2004 National Security Council</a:t>
            </a:r>
          </a:p>
          <a:p>
            <a:pPr marL="457200" indent="-457200" algn="just">
              <a:lnSpc>
                <a:spcPct val="150000"/>
              </a:lnSpc>
              <a:buFont typeface="Arial" panose="020B0604020202020204" pitchFamily="34" charset="0"/>
              <a:buChar char="•"/>
            </a:pPr>
            <a:r>
              <a:rPr lang="en-US" dirty="0">
                <a:solidFill>
                  <a:schemeClr val="tx1">
                    <a:lumMod val="95000"/>
                    <a:lumOff val="5000"/>
                  </a:schemeClr>
                </a:solidFill>
              </a:rPr>
              <a:t>Under Article 152A of the Pakistan Constitution, the </a:t>
            </a:r>
            <a:r>
              <a:rPr lang="en-US" b="1" dirty="0">
                <a:solidFill>
                  <a:schemeClr val="tx1">
                    <a:lumMod val="95000"/>
                    <a:lumOff val="5000"/>
                  </a:schemeClr>
                </a:solidFill>
              </a:rPr>
              <a:t>President of Pakistan and the Prime Minister of Pakistan serve as Chairman and Vice Chair</a:t>
            </a:r>
            <a:r>
              <a:rPr lang="en-US" dirty="0">
                <a:solidFill>
                  <a:schemeClr val="tx1">
                    <a:lumMod val="95000"/>
                    <a:lumOff val="5000"/>
                  </a:schemeClr>
                </a:solidFill>
              </a:rPr>
              <a:t>, respectively, and NSA membership also </a:t>
            </a:r>
            <a:r>
              <a:rPr lang="en-US" b="1" dirty="0">
                <a:solidFill>
                  <a:schemeClr val="tx1">
                    <a:lumMod val="95000"/>
                    <a:lumOff val="5000"/>
                  </a:schemeClr>
                </a:solidFill>
              </a:rPr>
              <a:t>includes all major civilian and military leaders</a:t>
            </a:r>
            <a:r>
              <a:rPr lang="en-US" dirty="0">
                <a:solidFill>
                  <a:schemeClr val="tx1">
                    <a:lumMod val="95000"/>
                    <a:lumOff val="5000"/>
                  </a:schemeClr>
                </a:solidFill>
              </a:rPr>
              <a:t>.  The creation of the NSC formalized the Pakistani military’s input into policymaking. </a:t>
            </a:r>
          </a:p>
        </p:txBody>
      </p:sp>
      <p:sp>
        <p:nvSpPr>
          <p:cNvPr id="2" name="Slide Number Placeholder 1"/>
          <p:cNvSpPr>
            <a:spLocks noGrp="1"/>
          </p:cNvSpPr>
          <p:nvPr>
            <p:ph type="sldNum" sz="quarter" idx="12"/>
          </p:nvPr>
        </p:nvSpPr>
        <p:spPr/>
        <p:txBody>
          <a:bodyPr/>
          <a:lstStyle/>
          <a:p>
            <a:fld id="{08A8661F-1CDE-4F7E-AE93-7F9785FD6839}" type="slidenum">
              <a:rPr lang="en-US" smtClean="0"/>
              <a:pPr/>
              <a:t>5</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860675078"/>
      </p:ext>
    </p:extLst>
  </p:cSld>
  <p:clrMapOvr>
    <a:overrideClrMapping bg1="lt1" tx1="dk1" bg2="lt2" tx2="dk2" accent1="accent1" accent2="accent2" accent3="accent3" accent4="accent4" accent5="accent5" accent6="accent6" hlink="hlink" folHlink="folHlink"/>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useBgFill="1">
        <p:nvSpPr>
          <p:cNvPr id="5" name="TextBox 4"/>
          <p:cNvSpPr txBox="1"/>
          <p:nvPr/>
        </p:nvSpPr>
        <p:spPr>
          <a:xfrm>
            <a:off x="685800" y="735271"/>
            <a:ext cx="8458199" cy="892552"/>
          </a:xfrm>
          <a:prstGeom prst="rect">
            <a:avLst/>
          </a:prstGeom>
        </p:spPr>
        <p:txBody>
          <a:bodyPr wrap="square" rtlCol="0">
            <a:spAutoFit/>
          </a:bodyPr>
          <a:lstStyle/>
          <a:p>
            <a:r>
              <a:rPr lang="en-GB" sz="2400" b="1" dirty="0"/>
              <a:t>Conclusion</a:t>
            </a: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2215991"/>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t>Pakistan </a:t>
            </a:r>
            <a:r>
              <a:rPr lang="en-US" b="1" dirty="0"/>
              <a:t>inherited the well established tradition of supremacy of civil-political over military institution</a:t>
            </a:r>
            <a:r>
              <a:rPr lang="en-US" dirty="0"/>
              <a:t> under British political theory.</a:t>
            </a:r>
          </a:p>
          <a:p>
            <a:pPr marL="457200" indent="-457200" algn="just">
              <a:lnSpc>
                <a:spcPct val="150000"/>
              </a:lnSpc>
              <a:buFont typeface="Arial" panose="020B0604020202020204" pitchFamily="34" charset="0"/>
              <a:buChar char="•"/>
            </a:pPr>
            <a:r>
              <a:rPr lang="en-US" dirty="0"/>
              <a:t>Within a few years of her independence, Pakistan </a:t>
            </a:r>
            <a:r>
              <a:rPr lang="en-US" b="1" dirty="0"/>
              <a:t>encountered the ever growing influence of military into politics.</a:t>
            </a:r>
          </a:p>
          <a:p>
            <a:pPr marL="457200" indent="-457200" algn="just">
              <a:lnSpc>
                <a:spcPct val="150000"/>
              </a:lnSpc>
              <a:buFont typeface="Arial" panose="020B0604020202020204" pitchFamily="34" charset="0"/>
              <a:buChar char="•"/>
            </a:pP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6</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860675078"/>
      </p:ext>
    </p:extLst>
  </p:cSld>
  <p:clrMapOvr>
    <a:overrideClrMapping bg1="lt1" tx1="dk1" bg2="lt2" tx2="dk2" accent1="accent1" accent2="accent2" accent3="accent3" accent4="accent4" accent5="accent5" accent6="accent6" hlink="hlink" folHlink="folHlink"/>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useBgFill="1">
        <p:nvSpPr>
          <p:cNvPr id="5" name="TextBox 4"/>
          <p:cNvSpPr txBox="1"/>
          <p:nvPr/>
        </p:nvSpPr>
        <p:spPr>
          <a:xfrm>
            <a:off x="685800" y="735271"/>
            <a:ext cx="8458199" cy="892552"/>
          </a:xfrm>
          <a:prstGeom prst="rect">
            <a:avLst/>
          </a:prstGeom>
        </p:spPr>
        <p:txBody>
          <a:bodyPr wrap="square" rtlCol="0">
            <a:spAutoFit/>
          </a:bodyPr>
          <a:lstStyle/>
          <a:p>
            <a:r>
              <a:rPr lang="en-GB" sz="2400" b="1" dirty="0"/>
              <a:t>Conclusion</a:t>
            </a: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3046988"/>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t>Ultimately, unlike India, </a:t>
            </a:r>
            <a:r>
              <a:rPr lang="en-US" b="1" dirty="0"/>
              <a:t>Pakistan degenerated into a praetorian state </a:t>
            </a:r>
            <a:r>
              <a:rPr lang="en-US" dirty="0"/>
              <a:t>with dreadful political, social and economic fallouts.</a:t>
            </a:r>
          </a:p>
          <a:p>
            <a:pPr marL="457200" indent="-457200" algn="just">
              <a:lnSpc>
                <a:spcPct val="150000"/>
              </a:lnSpc>
              <a:buFont typeface="Arial" panose="020B0604020202020204" pitchFamily="34" charset="0"/>
              <a:buChar char="•"/>
            </a:pPr>
            <a:r>
              <a:rPr lang="en-US" b="1" dirty="0"/>
              <a:t>This process of militarization of Pakistan owes its transformation to multiple variables as have been discussed</a:t>
            </a:r>
            <a:r>
              <a:rPr lang="en-US" dirty="0"/>
              <a:t>. No single factor can be cited as the sole cause; rather, a cluster of causes led to the intervention of military into politics in Pakistan.</a:t>
            </a:r>
          </a:p>
          <a:p>
            <a:pPr marL="457200" indent="-457200" algn="just">
              <a:lnSpc>
                <a:spcPct val="150000"/>
              </a:lnSpc>
              <a:buFont typeface="Arial" panose="020B0604020202020204" pitchFamily="34" charset="0"/>
              <a:buChar char="•"/>
            </a:pP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7</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mc:Choice xmlns:p14="http://schemas.microsoft.com/office/powerpoint/2010/main" xmlns="" Requires="p14">
          <p:contentPart p14:bwMode="auto" r:id="rId4">
            <p14:nvContentPartPr>
              <p14:cNvPr id="20483" name="Ink 3"/>
              <p14:cNvContentPartPr>
                <a14:cpLocks xmlns:a14="http://schemas.microsoft.com/office/drawing/2010/main" noRot="1" noChangeAspect="1" noEditPoints="1" noChangeArrowheads="1" noChangeShapeType="1"/>
              </p14:cNvContentPartPr>
              <p14:nvPr/>
            </p14:nvContentPartPr>
            <p14:xfrm>
              <a:off x="10048875" y="7005638"/>
              <a:ext cx="0" cy="0"/>
            </p14:xfrm>
          </p:contentPart>
        </mc:Choice>
        <mc:Fallback>
          <p:pic>
            <p:nvPicPr>
              <p:cNvPr id="20483" name="Ink 3"/>
              <p:cNvPicPr>
                <a:picLocks noRot="1" noChangeAspect="1" noEditPoints="1" noChangeArrowheads="1" noChangeShapeType="1"/>
              </p:cNvPicPr>
              <p:nvPr/>
            </p:nvPicPr>
            <p:blipFill>
              <a:blip r:embed="rId5"/>
              <a:stretch>
                <a:fillRect/>
              </a:stretch>
            </p:blipFill>
            <p:spPr>
              <a:xfrm>
                <a:off x="10048875" y="7005638"/>
                <a:ext cx="0" cy="0"/>
              </a:xfrm>
              <a:prstGeom prst="rect">
                <a:avLst/>
              </a:prstGeom>
            </p:spPr>
          </p:pic>
        </mc:Fallback>
      </mc:AlternateContent>
    </p:spTree>
    <p:extLst>
      <p:ext uri="{BB962C8B-B14F-4D97-AF65-F5344CB8AC3E}">
        <p14:creationId xmlns:p14="http://schemas.microsoft.com/office/powerpoint/2010/main" xmlns="" val="860675078"/>
      </p:ext>
    </p:extLst>
  </p:cSld>
  <p:clrMapOvr>
    <a:overrideClrMapping bg1="lt1" tx1="dk1" bg2="lt2" tx2="dk2" accent1="accent1" accent2="accent2" accent3="accent3" accent4="accent4" accent5="accent5" accent6="accent6" hlink="hlink" folHlink="folHlink"/>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92</TotalTime>
  <Words>398</Words>
  <Application>Microsoft Office PowerPoint</Application>
  <PresentationFormat>On-screen Show (4:3)</PresentationFormat>
  <Paragraphs>46</Paragraphs>
  <Slides>7</Slides>
  <Notes>6</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HDOfficeLightV0</vt:lpstr>
      <vt:lpstr>Slide 1</vt:lpstr>
      <vt:lpstr>Slide 2</vt:lpstr>
      <vt:lpstr>Slide 3</vt:lpstr>
      <vt:lpstr>Slide 4</vt:lpstr>
      <vt:lpstr>Slide 5</vt:lpstr>
      <vt:lpstr>Slide 6</vt:lpstr>
      <vt:lpstr>Slide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HUM 111 Pakistan Studies</dc:title>
  <dc:creator>NTS</dc:creator>
  <cp:lastModifiedBy>Salman</cp:lastModifiedBy>
  <cp:revision>10</cp:revision>
  <dcterms:created xsi:type="dcterms:W3CDTF">2018-07-18T10:11:18Z</dcterms:created>
  <dcterms:modified xsi:type="dcterms:W3CDTF">2020-03-26T21:51:38Z</dcterms:modified>
</cp:coreProperties>
</file>